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4" r:id="rId5"/>
    <p:sldId id="265" r:id="rId6"/>
    <p:sldId id="266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70" r:id="rId21"/>
    <p:sldId id="271" r:id="rId22"/>
    <p:sldId id="274" r:id="rId23"/>
    <p:sldId id="257" r:id="rId24"/>
  </p:sldIdLst>
  <p:sldSz cx="9144000" cy="6858000" type="screen4x3"/>
  <p:notesSz cx="6805613" cy="99393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3844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9924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05188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69813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51118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17784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09970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8598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25574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8224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5678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2219E-638B-4838-8600-3C828DC2FE45}" type="datetimeFigureOut">
              <a:rPr lang="th-TH" smtClean="0"/>
              <a:pPr/>
              <a:t>27/06/61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33102-D0A7-4DCA-874F-0C248700DCB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3790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cc.customs.go.th/cont_strc_simple_with_date.php?current_id=14232932414d505f46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2000" y="1124744"/>
            <a:ext cx="779664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800" dirty="0">
                <a:latin typeface="AngsanaUPC" pitchFamily="18" charset="-34"/>
                <a:cs typeface="AngsanaUPC" pitchFamily="18" charset="-34"/>
              </a:rPr>
              <a:t>              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ปัจจุบัน มีการนำเข้าสินค้าเข้ามาในราชอาณาจักรไทยผ่านทางผู้ให้บริการขนส่งสินค้าและพัศดุภัณฑ์ โดยผู้นำเข้าอาจจะ</a:t>
            </a:r>
            <a:r>
              <a:rPr lang="th-TH" sz="1800" spc="4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 ผู้นำเข้ารายใหม่ที่ไม่เคยมีประสบการณ์ในการนำเข้าสินค้ามาก่อน </a:t>
            </a:r>
            <a:r>
              <a:rPr lang="en-US" sz="1800" spc="4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(First Time Importer) </a:t>
            </a:r>
            <a:r>
              <a:rPr lang="th-TH" sz="1800" spc="4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อาทิเช่น ผู้ที่สั่งสินค้าจาก</a:t>
            </a:r>
          </a:p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ต่างประเทศในระบบออนไลน์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(e-Commerce)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หรือ นักท่องเที่ยวที่ส่งของถึงตนเอง ทำให้อาจประสบปัญหาจากการที่ไม่เข้าใจวิธีการและ พิธีการต่างๆ ที่จำเป็นต้องปฏิบัติตามกฎหมายที่ได้กำหนดไว้ เช่น กฎหมายศุลกากร เป็นต้น ด้วยเหตุนี้ ทางส่วนบริการศุลกากร 3 สำนักงานศุลกากรตรวจสินค้าท่าอากาศยานสุวรรณภูมิ จึงได้จัดทำคำอธิบายพร้อมภาพประกอบ   ให้บุคคลทั่วไปได้ทราบ ดังนี้</a:t>
            </a:r>
          </a:p>
          <a:p>
            <a:endParaRPr lang="th-TH" sz="1800" dirty="0"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18" name="Picture 1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63029" y="663669"/>
            <a:ext cx="2065543" cy="726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1648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31468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3954" y="1196752"/>
            <a:ext cx="772044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AngsanaUPC" pitchFamily="18" charset="-34"/>
                <a:cs typeface="AngsanaUPC" pitchFamily="18" charset="-34"/>
              </a:rPr>
              <a:t>              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การจัดประเภทของเร่งด่วนขาเข้า สามารถจัดแบ่งได้ 4 ประเภท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¹</a:t>
            </a: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ประเภทที่ 1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เอกสารที่ไม่ต้องเสียอากร ตาม ภาค 2 พิกัดอัตราอากรขาเข้า แห่งพระราชกำหนดพิกัดอัตราศุลกากร พ.ศ. 2530 และไม่เป็นของต้องห้ามต้องกำกัด</a:t>
            </a:r>
          </a:p>
          <a:p>
            <a:pPr algn="thaiDist"/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ประเภทที่ 2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ของไม่ต้องเสียอากร หรือของที่ได้รับยกเว้นอากร โดยมีรายละเอียด ดังต่อไปนี้</a:t>
            </a:r>
          </a:p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            2.1 ของที่ไม่ต้องเสียอากรตามภาค 2 พิกัดอัตราอากรขาเข้าแห่งพระราชกำหนดพิกัดอัตราศุลกากร   พ.ศ. 2530 และไม่เป็นของต้องห้ามต้องกำกัด</a:t>
            </a:r>
          </a:p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            2.2 ของที่นำเข้าซึ่งแต่ละรายมีราคาซีไอเอฟไม่เกิน 1,500 บาท ที่ได้รับยกเว้นอากร ตามประเภท 12 ภาค 4 แห่งพระราชกำหนดพิกัดอัตราศุลกากร พ.ศ. 2530 และไม่เป็นของต้องห้ามต้องกำกัด</a:t>
            </a:r>
          </a:p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            2.3 ตัวอย่างสินค้าที่ใช้ได้แต่เพียงเป็นตัวอย่างและไม่มีราคาในทางการค้า ที่ได้รับยกเว้นอากรตามประเภท 14 ภาค 4 แห่งพระราชกำหนดพิกัดอัตราศุลกากร พ.ศ. 2530 และไม่เป็นของต้องห้ามต้องกำกัด</a:t>
            </a:r>
          </a:p>
          <a:p>
            <a:pPr algn="thaiDist"/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endParaRPr lang="th-TH" sz="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ประเภทที่ 3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ของต้องเสียอากร ที่นำเข้าทางสนามบินศุลกากรโดยแต่ละใบตราส่งสินค้าทางอากาศ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(House Air Waybill)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มีราคา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FOB (Free On Board)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ไม่เกิน 40,000 บาท และไม่เป็นของต้องห้ามต้องกำกัด หรือของที่ได้รับยกเว้นอากรตามภาค 4 หรือของที่ใช้สิทธิประโยชน์ทางภาษีอากร หรือของที่ต้องส่งตัวอย่างวิเคราะห์สินค้าก่อนปล่อย</a:t>
            </a:r>
          </a:p>
          <a:p>
            <a:pPr algn="thaiDist"/>
            <a:endParaRPr lang="th-TH" sz="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endParaRPr lang="th-TH" sz="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endParaRPr lang="th-TH" sz="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endParaRPr lang="th-TH" sz="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algn="thaiDist"/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ประเภทที่ 4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ของอื่นๆ นอกจากของตามประเภทที่ 1 ประเภทที่ 2 และประเภทที่ 3</a:t>
            </a: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66/2561 เรื่อง การปฏิบัติพิธีการศุลกากร ณ เขตปลอดอากรท่าอากาศยานสุวรรณภูมิ</a:t>
            </a:r>
          </a:p>
          <a:p>
            <a:endParaRPr lang="th-TH" sz="12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</p:spTree>
    <p:extLst>
      <p:ext uri="{BB962C8B-B14F-4D97-AF65-F5344CB8AC3E}">
        <p14:creationId xmlns:p14="http://schemas.microsoft.com/office/powerpoint/2010/main" val="1496471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3954" y="1196752"/>
            <a:ext cx="77204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</a:t>
            </a:r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กระบวนการทางศุลกากรเกี่ยวกับของเร่งด่วนขาเข้า</a:t>
            </a:r>
          </a:p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1. ความรับผิดในอันจะต้องเสียค่าภาษี สำหรับของเร่งด่วนขาเข้าเกิดขึ้นในเวลาที่อากาศยานที่นำของเข้าได้มาถึงสนามบินศุลกากร</a:t>
            </a:r>
          </a:p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2. ค่าขนส่งของที่ใช้กำหนดราคาศุลกากรในการปฏิบัติพิธีการศุลกากร สำหรับของเร่งด่วน ให้ปฏิบัติตามลำดับ ดังนี้</a:t>
            </a:r>
          </a:p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2.1 ใช้ค่าขนส่งตามที่ปรากฏในบัญชีราคาสินค้า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(Invoice)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หรือหลักฐานการจ่ายค่าขนส่งของดังกล่าว</a:t>
            </a:r>
          </a:p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2.2 ในกรณีบัญชีราคาสินค้า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(Invoice)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ไม่มีค่าขนส่งของหรือไม่มีเอกสารหลักฐานการจ่ายค่าขนส่งของ ให้ใช้อัตราค่าระวางบรรทุกทางอากาศยานเฉลี่ยตาม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ที่กรมศุลกากรประกาศให้ใช้สำหรับของเร่งด่วน เป็นเกณฑ์ในการกำหนดราคาศุลกากร</a:t>
            </a:r>
          </a:p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กรณีมีเหตุสงสัยในความถูกต้องของค่าขนส่งของ      สามารถขอหลักฐานการชำระค่าขนส่งของดังกล่าวจากผู้นำของเข้าหรือผู้ขนส่งได้ 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</p:spTree>
    <p:extLst>
      <p:ext uri="{BB962C8B-B14F-4D97-AF65-F5344CB8AC3E}">
        <p14:creationId xmlns:p14="http://schemas.microsoft.com/office/powerpoint/2010/main" val="1795529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96752"/>
            <a:ext cx="772044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1 ราคา 70 บาท/กิโลกรัม ซึ่งมีประเทศในโซน 1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0BBE467-3C08-4134-9FD9-625C724E16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169498"/>
              </p:ext>
            </p:extLst>
          </p:nvPr>
        </p:nvGraphicFramePr>
        <p:xfrm>
          <a:off x="3478311" y="1920982"/>
          <a:ext cx="2392032" cy="3057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92032">
                  <a:extLst>
                    <a:ext uri="{9D8B030D-6E8A-4147-A177-3AD203B41FA5}">
                      <a16:colId xmlns:a16="http://schemas.microsoft.com/office/drawing/2014/main" val="1949917852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ประเทศ</a:t>
                      </a:r>
                      <a:endParaRPr lang="th-TH" sz="1800" b="1" i="0" u="none" strike="noStrike" dirty="0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4753327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Bangladesh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7679427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Bhutan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2190852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India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71983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Lithuania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5432297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Myanmar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917840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Nepal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1664091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South Sudan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7902511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Sri Lanka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3797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0478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96752"/>
            <a:ext cx="772044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2 ราคา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130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บาท/กิโลกรัม ซึ่งมีประเทศในโซน 2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AAF5359-400D-4DFA-A6B9-72E94C86E3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510132"/>
              </p:ext>
            </p:extLst>
          </p:nvPr>
        </p:nvGraphicFramePr>
        <p:xfrm>
          <a:off x="1993900" y="1834512"/>
          <a:ext cx="5156200" cy="3124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9900">
                  <a:extLst>
                    <a:ext uri="{9D8B030D-6E8A-4147-A177-3AD203B41FA5}">
                      <a16:colId xmlns:a16="http://schemas.microsoft.com/office/drawing/2014/main" val="4029070247"/>
                    </a:ext>
                  </a:extLst>
                </a:gridCol>
                <a:gridCol w="1739900">
                  <a:extLst>
                    <a:ext uri="{9D8B030D-6E8A-4147-A177-3AD203B41FA5}">
                      <a16:colId xmlns:a16="http://schemas.microsoft.com/office/drawing/2014/main" val="3742971752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60808967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Hong Kong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Philippines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504350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Lao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Saudi Arabia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71240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Lesotho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Singapore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35248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Macau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South Africa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7878850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Malaysia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Sudan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5479298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Maldives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Swaziland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546013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Namibia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Vietnam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990526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Pakistan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52105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66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24744"/>
            <a:ext cx="772044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3 ราคา 200 บาท/กิโลกรัม ซึ่งมีประเทศในโซน 3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547DDB9-3419-49E0-8216-99268F6899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0506199"/>
              </p:ext>
            </p:extLst>
          </p:nvPr>
        </p:nvGraphicFramePr>
        <p:xfrm>
          <a:off x="1962150" y="2060848"/>
          <a:ext cx="5219700" cy="23431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9900">
                  <a:extLst>
                    <a:ext uri="{9D8B030D-6E8A-4147-A177-3AD203B41FA5}">
                      <a16:colId xmlns:a16="http://schemas.microsoft.com/office/drawing/2014/main" val="1266124689"/>
                    </a:ext>
                  </a:extLst>
                </a:gridCol>
                <a:gridCol w="1739900">
                  <a:extLst>
                    <a:ext uri="{9D8B030D-6E8A-4147-A177-3AD203B41FA5}">
                      <a16:colId xmlns:a16="http://schemas.microsoft.com/office/drawing/2014/main" val="2347232930"/>
                    </a:ext>
                  </a:extLst>
                </a:gridCol>
                <a:gridCol w="1739900">
                  <a:extLst>
                    <a:ext uri="{9D8B030D-6E8A-4147-A177-3AD203B41FA5}">
                      <a16:colId xmlns:a16="http://schemas.microsoft.com/office/drawing/2014/main" val="1602459038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Afghanistan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Morocco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407085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Algeria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Norway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165538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Botswana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Syria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130553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Cambodia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Taiwan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606071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Greece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Tunisia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443417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Iran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Turkmenistan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7128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1908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24744"/>
            <a:ext cx="772044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4 ราคา 260 บาท/กิโลกรัม ซึ่งมีประเทศในโซน 4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89B161-4B79-4CCC-8521-53D33C1D7A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779828"/>
              </p:ext>
            </p:extLst>
          </p:nvPr>
        </p:nvGraphicFramePr>
        <p:xfrm>
          <a:off x="730250" y="2132856"/>
          <a:ext cx="7759700" cy="23431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9900">
                  <a:extLst>
                    <a:ext uri="{9D8B030D-6E8A-4147-A177-3AD203B41FA5}">
                      <a16:colId xmlns:a16="http://schemas.microsoft.com/office/drawing/2014/main" val="1665290360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146426126"/>
                    </a:ext>
                  </a:extLst>
                </a:gridCol>
                <a:gridCol w="1739900">
                  <a:extLst>
                    <a:ext uri="{9D8B030D-6E8A-4147-A177-3AD203B41FA5}">
                      <a16:colId xmlns:a16="http://schemas.microsoft.com/office/drawing/2014/main" val="2762131229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840293029"/>
                    </a:ext>
                  </a:extLst>
                </a:gridCol>
                <a:gridCol w="1739900">
                  <a:extLst>
                    <a:ext uri="{9D8B030D-6E8A-4147-A177-3AD203B41FA5}">
                      <a16:colId xmlns:a16="http://schemas.microsoft.com/office/drawing/2014/main" val="2065462323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Australia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Cyprus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Lebanon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6063897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Brunei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Denmark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Libya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8997053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Burundi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Egypt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Solomon Island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737545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China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Germany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Sweden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093329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Christmas Island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Indonesia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Timor-Leste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3042943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Cocos Island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Korea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Zimbabwe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86480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9243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24744"/>
            <a:ext cx="772044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5 ราคา 330 บาท/กิโลกรัม ซึ่งมีประเทศในโซน 5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AFA7B62-5693-49EB-9C8E-C63C3FDFC2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0640138"/>
              </p:ext>
            </p:extLst>
          </p:nvPr>
        </p:nvGraphicFramePr>
        <p:xfrm>
          <a:off x="2000250" y="2009062"/>
          <a:ext cx="5219700" cy="3124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9900">
                  <a:extLst>
                    <a:ext uri="{9D8B030D-6E8A-4147-A177-3AD203B41FA5}">
                      <a16:colId xmlns:a16="http://schemas.microsoft.com/office/drawing/2014/main" val="1998767202"/>
                    </a:ext>
                  </a:extLst>
                </a:gridCol>
                <a:gridCol w="1739900">
                  <a:extLst>
                    <a:ext uri="{9D8B030D-6E8A-4147-A177-3AD203B41FA5}">
                      <a16:colId xmlns:a16="http://schemas.microsoft.com/office/drawing/2014/main" val="479109335"/>
                    </a:ext>
                  </a:extLst>
                </a:gridCol>
                <a:gridCol w="1739900">
                  <a:extLst>
                    <a:ext uri="{9D8B030D-6E8A-4147-A177-3AD203B41FA5}">
                      <a16:colId xmlns:a16="http://schemas.microsoft.com/office/drawing/2014/main" val="1747941177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Czech Republic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Micronesia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5762214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Fiji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Mozambique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443468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Italy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Nauru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602227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Jordan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Palau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638157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Liechtenstein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Papua New Guinea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515216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Malawi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Seychelles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167850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Marshall Islands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Tuvalu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166903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Mauritius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Wake Island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3148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5255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052736"/>
            <a:ext cx="772044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6 ราคา 390 บาท/กิโลกรัม ซึ่งมีประเทศในโซน 6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3E20AAF-EE28-4625-BF48-35252CEE74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739403"/>
              </p:ext>
            </p:extLst>
          </p:nvPr>
        </p:nvGraphicFramePr>
        <p:xfrm>
          <a:off x="2299427" y="1791251"/>
          <a:ext cx="4749800" cy="3905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9900">
                  <a:extLst>
                    <a:ext uri="{9D8B030D-6E8A-4147-A177-3AD203B41FA5}">
                      <a16:colId xmlns:a16="http://schemas.microsoft.com/office/drawing/2014/main" val="585486452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795108200"/>
                    </a:ext>
                  </a:extLst>
                </a:gridCol>
                <a:gridCol w="1739900">
                  <a:extLst>
                    <a:ext uri="{9D8B030D-6E8A-4147-A177-3AD203B41FA5}">
                      <a16:colId xmlns:a16="http://schemas.microsoft.com/office/drawing/2014/main" val="515682569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Belgium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Russian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4406296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Eritrea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Soma lia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497070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Estonia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Somaliland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117844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Ethiopia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Tajikistan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9646150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Kazakhstan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Tanzania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723685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Kenya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Ukraine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6361919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Kyrgyzstan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Uzbekistan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3791893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Moldova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Vanuatu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7489224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Oman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Yemen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27780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Romania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43861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369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24744"/>
            <a:ext cx="772044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7 ราคา 460 บาท/กิโลกรัม ซึ่งมีประเทศในโซน 7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FD8B7AC-4290-4873-A5BB-6E1A0B2EF4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887037"/>
              </p:ext>
            </p:extLst>
          </p:nvPr>
        </p:nvGraphicFramePr>
        <p:xfrm>
          <a:off x="2246223" y="2120055"/>
          <a:ext cx="4499153" cy="3124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01735">
                  <a:extLst>
                    <a:ext uri="{9D8B030D-6E8A-4147-A177-3AD203B41FA5}">
                      <a16:colId xmlns:a16="http://schemas.microsoft.com/office/drawing/2014/main" val="3694129025"/>
                    </a:ext>
                  </a:extLst>
                </a:gridCol>
                <a:gridCol w="976489">
                  <a:extLst>
                    <a:ext uri="{9D8B030D-6E8A-4147-A177-3AD203B41FA5}">
                      <a16:colId xmlns:a16="http://schemas.microsoft.com/office/drawing/2014/main" val="716264760"/>
                    </a:ext>
                  </a:extLst>
                </a:gridCol>
                <a:gridCol w="1920929">
                  <a:extLst>
                    <a:ext uri="{9D8B030D-6E8A-4147-A177-3AD203B41FA5}">
                      <a16:colId xmlns:a16="http://schemas.microsoft.com/office/drawing/2014/main" val="638104048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Armenia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Latvia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7502437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Azerbaijan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Luxembourg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0778208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Belarus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Nigeria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512159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Bulgaria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Northern Marina Island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1796545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Georgia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Slovenia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7351569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Guam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Spain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8278349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Hawaiian Island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Zambia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1011997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Kuwait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71347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6827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24744"/>
            <a:ext cx="772044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8 ราคา 520 บาท/กิโลกรัม ซึ่งมีประเทศในโซน 8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84201F6-8590-4690-874C-7DC37B057B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1286824"/>
              </p:ext>
            </p:extLst>
          </p:nvPr>
        </p:nvGraphicFramePr>
        <p:xfrm>
          <a:off x="2209800" y="2068924"/>
          <a:ext cx="4800600" cy="28608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46843">
                  <a:extLst>
                    <a:ext uri="{9D8B030D-6E8A-4147-A177-3AD203B41FA5}">
                      <a16:colId xmlns:a16="http://schemas.microsoft.com/office/drawing/2014/main" val="404520799"/>
                    </a:ext>
                  </a:extLst>
                </a:gridCol>
                <a:gridCol w="1269161">
                  <a:extLst>
                    <a:ext uri="{9D8B030D-6E8A-4147-A177-3AD203B41FA5}">
                      <a16:colId xmlns:a16="http://schemas.microsoft.com/office/drawing/2014/main" val="2215028801"/>
                    </a:ext>
                  </a:extLst>
                </a:gridCol>
                <a:gridCol w="2084596">
                  <a:extLst>
                    <a:ext uri="{9D8B030D-6E8A-4147-A177-3AD203B41FA5}">
                      <a16:colId xmlns:a16="http://schemas.microsoft.com/office/drawing/2014/main" val="1824061868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Argentina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Paraguay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5407663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Bahrain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Portugal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2987523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Brazil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Qatar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8548970"/>
                  </a:ext>
                </a:extLst>
              </a:tr>
              <a:tr h="5177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Cape Verde Island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Samoa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879787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Chile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Sierra Leone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722322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Finland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Turkey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3031746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Gambia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United Arab Emirates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8060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01928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980728"/>
            <a:ext cx="772044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9 ราคา 590 บาท/กิโลกรัม ซึ่งมีประเทศในโซน 9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E2A61F-42BF-4FC6-9EC0-1D9D33BD92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9136"/>
              </p:ext>
            </p:extLst>
          </p:nvPr>
        </p:nvGraphicFramePr>
        <p:xfrm>
          <a:off x="1089298" y="2202749"/>
          <a:ext cx="6813004" cy="26165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01433">
                  <a:extLst>
                    <a:ext uri="{9D8B030D-6E8A-4147-A177-3AD203B41FA5}">
                      <a16:colId xmlns:a16="http://schemas.microsoft.com/office/drawing/2014/main" val="478013581"/>
                    </a:ext>
                  </a:extLst>
                </a:gridCol>
                <a:gridCol w="679123">
                  <a:extLst>
                    <a:ext uri="{9D8B030D-6E8A-4147-A177-3AD203B41FA5}">
                      <a16:colId xmlns:a16="http://schemas.microsoft.com/office/drawing/2014/main" val="2143568215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680614050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333455170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1131783737"/>
                    </a:ext>
                  </a:extLst>
                </a:gridCol>
              </a:tblGrid>
              <a:tr h="37379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Albania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Kosovo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Samoa American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5656721"/>
                  </a:ext>
                </a:extLst>
              </a:tr>
              <a:tr h="37379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Bosnia and Herzegovina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Macedonia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St. Kitts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0244870"/>
                  </a:ext>
                </a:extLst>
              </a:tr>
              <a:tr h="37379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Comoros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Montenegro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St. Lucia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4731104"/>
                  </a:ext>
                </a:extLst>
              </a:tr>
              <a:tr h="37379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Djibouti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New Zealand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Tonga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6683732"/>
                  </a:ext>
                </a:extLst>
              </a:tr>
              <a:tr h="37379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Gibraltar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Norfolk Island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Uganda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3641662"/>
                  </a:ext>
                </a:extLst>
              </a:tr>
              <a:tr h="37379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Iraq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Poland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United Kingdom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2348559"/>
                  </a:ext>
                </a:extLst>
              </a:tr>
              <a:tr h="37379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Japan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Rwanda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Uruguay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17" marR="9117" marT="9117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62955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3428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96752"/>
            <a:ext cx="772044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10 ราคา 650 บาท/กิโลกรัม ซึ่งมีประเทศในโซน 10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0499198-C000-4393-8FC2-D62450D70B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276910"/>
              </p:ext>
            </p:extLst>
          </p:nvPr>
        </p:nvGraphicFramePr>
        <p:xfrm>
          <a:off x="1109931" y="1980453"/>
          <a:ext cx="7128792" cy="29732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84412">
                  <a:extLst>
                    <a:ext uri="{9D8B030D-6E8A-4147-A177-3AD203B41FA5}">
                      <a16:colId xmlns:a16="http://schemas.microsoft.com/office/drawing/2014/main" val="123293046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18583688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322557806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95006829"/>
                    </a:ext>
                  </a:extLst>
                </a:gridCol>
                <a:gridCol w="2476028">
                  <a:extLst>
                    <a:ext uri="{9D8B030D-6E8A-4147-A177-3AD203B41FA5}">
                      <a16:colId xmlns:a16="http://schemas.microsoft.com/office/drawing/2014/main" val="3426802763"/>
                    </a:ext>
                  </a:extLst>
                </a:gridCol>
              </a:tblGrid>
              <a:tr h="3303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Anguilla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Faroe Island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Kiribati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84654"/>
                  </a:ext>
                </a:extLst>
              </a:tr>
              <a:tr h="3303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Antigua &amp; Barbuda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Ghana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Malta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162730"/>
                  </a:ext>
                </a:extLst>
              </a:tr>
              <a:tr h="3303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Benin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Greenland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Mexico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3952650"/>
                  </a:ext>
                </a:extLst>
              </a:tr>
              <a:tr h="3303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Burkina Faso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Grenada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Montserrat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0702213"/>
                  </a:ext>
                </a:extLst>
              </a:tr>
              <a:tr h="3303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Canada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Guinea-Bissau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Sao Tome' and Principe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7822682"/>
                  </a:ext>
                </a:extLst>
              </a:tr>
              <a:tr h="3303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Chad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Hungary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Serbia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2996248"/>
                  </a:ext>
                </a:extLst>
              </a:tr>
              <a:tr h="3303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Croatia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Iceland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St. Vincent and the Grenadines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7305272"/>
                  </a:ext>
                </a:extLst>
              </a:tr>
              <a:tr h="3303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Dominica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Ireland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Togo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9151673"/>
                  </a:ext>
                </a:extLst>
              </a:tr>
              <a:tr h="3303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Falkland Island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Israel</a:t>
                      </a:r>
                      <a:endParaRPr lang="en-US" sz="1800" b="1" i="0" u="none" strike="noStrike">
                        <a:solidFill>
                          <a:srgbClr val="FFFF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058" marR="8058" marT="8058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7508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3490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96752"/>
            <a:ext cx="772044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11 ราคา 720 บาท/กิโลกรัม ซึ่งมีประเทศในโซน 11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D9F6732-57AE-4E80-9E6F-D3A0EF6C07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386120"/>
              </p:ext>
            </p:extLst>
          </p:nvPr>
        </p:nvGraphicFramePr>
        <p:xfrm>
          <a:off x="1613627" y="2100263"/>
          <a:ext cx="6121400" cy="2733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8903">
                  <a:extLst>
                    <a:ext uri="{9D8B030D-6E8A-4147-A177-3AD203B41FA5}">
                      <a16:colId xmlns:a16="http://schemas.microsoft.com/office/drawing/2014/main" val="297762229"/>
                    </a:ext>
                  </a:extLst>
                </a:gridCol>
                <a:gridCol w="1268684">
                  <a:extLst>
                    <a:ext uri="{9D8B030D-6E8A-4147-A177-3AD203B41FA5}">
                      <a16:colId xmlns:a16="http://schemas.microsoft.com/office/drawing/2014/main" val="2821269130"/>
                    </a:ext>
                  </a:extLst>
                </a:gridCol>
                <a:gridCol w="2083813">
                  <a:extLst>
                    <a:ext uri="{9D8B030D-6E8A-4147-A177-3AD203B41FA5}">
                      <a16:colId xmlns:a16="http://schemas.microsoft.com/office/drawing/2014/main" val="1243617516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Cameroon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Madagascar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973486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Central Africa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Netherlands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234115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Cook Island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New Caledonia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2795333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Democratic Republic of Congo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Niue Island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8266228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Equatorial Guinea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Reunion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4358745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France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Slovak Republic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84357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Gabon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USA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41561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8785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7979" y="1196752"/>
            <a:ext cx="772044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12 ราคา 780 บาท/กิโลกรัม ซึ่งมีประเทศในโซน 12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2E24FCC-CCE1-455B-86C6-73FC9E819A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559321"/>
              </p:ext>
            </p:extLst>
          </p:nvPr>
        </p:nvGraphicFramePr>
        <p:xfrm>
          <a:off x="1511300" y="2222984"/>
          <a:ext cx="6121400" cy="2733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8903">
                  <a:extLst>
                    <a:ext uri="{9D8B030D-6E8A-4147-A177-3AD203B41FA5}">
                      <a16:colId xmlns:a16="http://schemas.microsoft.com/office/drawing/2014/main" val="3751694112"/>
                    </a:ext>
                  </a:extLst>
                </a:gridCol>
                <a:gridCol w="1268684">
                  <a:extLst>
                    <a:ext uri="{9D8B030D-6E8A-4147-A177-3AD203B41FA5}">
                      <a16:colId xmlns:a16="http://schemas.microsoft.com/office/drawing/2014/main" val="1236297326"/>
                    </a:ext>
                  </a:extLst>
                </a:gridCol>
                <a:gridCol w="2083813">
                  <a:extLst>
                    <a:ext uri="{9D8B030D-6E8A-4147-A177-3AD203B41FA5}">
                      <a16:colId xmlns:a16="http://schemas.microsoft.com/office/drawing/2014/main" val="1221135060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Bahamas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Haiti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7668357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Bermuda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Jamaica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8556390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Cayman Island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Niger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2968578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Congo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Puerto Rico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696629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Cote d'Ivoire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Turks Caicos Island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6166773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Cuba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Virgin Island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3975157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Dominican Republic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29808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87799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24744"/>
            <a:ext cx="772044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13 ราคา 850 บาท/กิโลกรัม ซึ่งมีประเทศในโซน 13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8260A3D-5577-4693-9699-A748251AD7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931418"/>
              </p:ext>
            </p:extLst>
          </p:nvPr>
        </p:nvGraphicFramePr>
        <p:xfrm>
          <a:off x="1145935" y="2244604"/>
          <a:ext cx="7056784" cy="25973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26568">
                  <a:extLst>
                    <a:ext uri="{9D8B030D-6E8A-4147-A177-3AD203B41FA5}">
                      <a16:colId xmlns:a16="http://schemas.microsoft.com/office/drawing/2014/main" val="98896312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34411597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3999203558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879276755"/>
                    </a:ext>
                  </a:extLst>
                </a:gridCol>
                <a:gridCol w="1357808">
                  <a:extLst>
                    <a:ext uri="{9D8B030D-6E8A-4147-A177-3AD203B41FA5}">
                      <a16:colId xmlns:a16="http://schemas.microsoft.com/office/drawing/2014/main" val="3547392552"/>
                    </a:ext>
                  </a:extLst>
                </a:gridCol>
              </a:tblGrid>
              <a:tr h="3710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Aruba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El-Salvador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Mayotte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4373526"/>
                  </a:ext>
                </a:extLst>
              </a:tr>
              <a:tr h="3710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Austria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Guade loupe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Mongolia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5757562"/>
                  </a:ext>
                </a:extLst>
              </a:tr>
              <a:tr h="3710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Barbados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Guatemala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Nicaragua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7376841"/>
                  </a:ext>
                </a:extLst>
              </a:tr>
              <a:tr h="3710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Belize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Honduras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Peru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9383027"/>
                  </a:ext>
                </a:extLst>
              </a:tr>
              <a:tr h="3710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Bonaire Eustatius Saba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Liberia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St. Maarten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0104689"/>
                  </a:ext>
                </a:extLst>
              </a:tr>
              <a:tr h="3710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Costa Rica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Mali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Venezuela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0204697"/>
                  </a:ext>
                </a:extLst>
              </a:tr>
              <a:tr h="3710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Curacao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Martinique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050" marR="9050" marT="9050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7527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61573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24744"/>
            <a:ext cx="772044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14 ราคา 910 บาท/กิโลกรัม ซึ่งมีประเทศในโซน 14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358304F-EE79-4A2D-90C8-E1CCFE86BB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626908"/>
              </p:ext>
            </p:extLst>
          </p:nvPr>
        </p:nvGraphicFramePr>
        <p:xfrm>
          <a:off x="2575386" y="2204864"/>
          <a:ext cx="4034558" cy="1952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22400">
                  <a:extLst>
                    <a:ext uri="{9D8B030D-6E8A-4147-A177-3AD203B41FA5}">
                      <a16:colId xmlns:a16="http://schemas.microsoft.com/office/drawing/2014/main" val="3511120079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649182137"/>
                    </a:ext>
                  </a:extLst>
                </a:gridCol>
                <a:gridCol w="1660030">
                  <a:extLst>
                    <a:ext uri="{9D8B030D-6E8A-4147-A177-3AD203B41FA5}">
                      <a16:colId xmlns:a16="http://schemas.microsoft.com/office/drawing/2014/main" val="2996408152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Angola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Monaco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8046896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Cabo Verde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Panama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0520399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Colombia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Senegal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0815677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Guyana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Switzerland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903176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Mauritania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Trinidad and Tobago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9337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9807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4105" y="1196752"/>
            <a:ext cx="772044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อัตราค่าระวางบรรทุกทางอากาศเฉลี่ยตาม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โซน 15 ราคา 980 บาท/กิโลกรัม ซึ่งมีประเทศในโซน 15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  โซน 16 ราคา 1,110 บาท/กิโลกรัม ซึ่งมีประเทศในโซน 16 ดังนี้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    โซน 17 ราคา 1,170 บาท/กิโลกรัม ซึ่งมีประเทศในโซน 17 ดังนี้</a:t>
            </a: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392D3CE-681F-4E12-9F1B-A51CE282A1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492492"/>
              </p:ext>
            </p:extLst>
          </p:nvPr>
        </p:nvGraphicFramePr>
        <p:xfrm>
          <a:off x="3491880" y="1785937"/>
          <a:ext cx="2768600" cy="11715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8600">
                  <a:extLst>
                    <a:ext uri="{9D8B030D-6E8A-4147-A177-3AD203B41FA5}">
                      <a16:colId xmlns:a16="http://schemas.microsoft.com/office/drawing/2014/main" val="195672748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Ecuador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4988090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French Guiana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237891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Suriname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169142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AC41C97-1B44-45E4-9D1C-747BC90912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566600"/>
              </p:ext>
            </p:extLst>
          </p:nvPr>
        </p:nvGraphicFramePr>
        <p:xfrm>
          <a:off x="3491880" y="3483732"/>
          <a:ext cx="2768600" cy="7810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8600">
                  <a:extLst>
                    <a:ext uri="{9D8B030D-6E8A-4147-A177-3AD203B41FA5}">
                      <a16:colId xmlns:a16="http://schemas.microsoft.com/office/drawing/2014/main" val="1298421837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Bolivia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1248415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French Polynesia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23789037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62B6CD1-9FD7-4223-91D0-2CA4EB04B4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944103"/>
              </p:ext>
            </p:extLst>
          </p:nvPr>
        </p:nvGraphicFramePr>
        <p:xfrm>
          <a:off x="3491880" y="4789075"/>
          <a:ext cx="2768600" cy="7810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8600">
                  <a:extLst>
                    <a:ext uri="{9D8B030D-6E8A-4147-A177-3AD203B41FA5}">
                      <a16:colId xmlns:a16="http://schemas.microsoft.com/office/drawing/2014/main" val="3389718397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Guinea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1811186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St. Pierre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59738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9384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E3521BA-D621-47A7-AD44-2E8467F0C96B}"/>
              </a:ext>
            </a:extLst>
          </p:cNvPr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2.bp.blogspot.com/-PRKdzqO0EEk/TZLh9fiUc_I/AAAAAAAAFJA/T2NAocQuG94/s1600/dep_Customs_.bmp">
            <a:extLst>
              <a:ext uri="{FF2B5EF4-FFF2-40B4-BE49-F238E27FC236}">
                <a16:creationId xmlns:a16="http://schemas.microsoft.com/office/drawing/2014/main" id="{061B6054-3103-489F-9D6B-A3063D326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00B79BF-B71F-4A9E-B188-3ED4F832FE3E}"/>
              </a:ext>
            </a:extLst>
          </p:cNvPr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46B195A-1D35-497C-85CB-876CE218EBF1}"/>
              </a:ext>
            </a:extLst>
          </p:cNvPr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2523DC-0CF9-4863-9A3E-A2050AA70E61}"/>
              </a:ext>
            </a:extLst>
          </p:cNvPr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A9FF49-F444-4203-82B3-44EB8643C8D7}"/>
              </a:ext>
            </a:extLst>
          </p:cNvPr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BCFECB9-099B-4BD2-9B2B-36A13F369ED2}"/>
              </a:ext>
            </a:extLst>
          </p:cNvPr>
          <p:cNvSpPr txBox="1"/>
          <p:nvPr/>
        </p:nvSpPr>
        <p:spPr>
          <a:xfrm>
            <a:off x="609600" y="1468041"/>
            <a:ext cx="8239756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เพื่อการอำนวยความสะดวกกรมศุลกากรจึงจัดให้มีไฟล์ข้อมูล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excel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สำหรับค้นหาอัตราค่าระวางบรรทุกทางอากาศเฉลี่ย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ตาม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ZONE¹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โดยมีขั้นตอนการค้นหา ดังนี้</a:t>
            </a:r>
          </a:p>
          <a:p>
            <a:pPr marL="342900" indent="-342900">
              <a:buAutoNum type="arabicParenR"/>
            </a:pP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เข้าไปที่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  <a:hlinkClick r:id="rId3"/>
              </a:rPr>
              <a:t>http://ccc.customs.go.th/cont_strc_simple_with_date.php?current_id=14232932414d505f46</a:t>
            </a:r>
            <a:endParaRPr lang="en-US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342900" indent="-342900">
              <a:buAutoNum type="arabicParenR"/>
            </a:pP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กด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Download</a:t>
            </a:r>
          </a:p>
          <a:p>
            <a:pPr marL="342900" indent="-342900">
              <a:buAutoNum type="arabicParenR"/>
            </a:pP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เปิดไฟล์ข้อมูล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excel</a:t>
            </a:r>
          </a:p>
          <a:p>
            <a:pPr marL="342900" indent="-342900">
              <a:buAutoNum type="arabicParenR"/>
            </a:pP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พิมพ์ชื่อประเทศภาษาอังกฤษ (พิมพ์ครบทุกตัวอักษร) ในช่อง    1    ตามลูกศร และกด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Enter</a:t>
            </a:r>
          </a:p>
          <a:p>
            <a:pPr marL="342900" indent="-342900">
              <a:buAutoNum type="arabicParenR"/>
            </a:pP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ผลลัพธ์จะแสดงในช่องที่    2    และ    3   ตามลำดับ</a:t>
            </a:r>
          </a:p>
          <a:p>
            <a:pPr marL="342900" indent="-342900">
              <a:buAutoNum type="arabicParenR"/>
            </a:pP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342900" indent="-342900">
              <a:buAutoNum type="arabicParenR"/>
            </a:pP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342900" indent="-342900">
              <a:buAutoNum type="arabicParenR"/>
            </a:pP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342900" indent="-342900">
              <a:buAutoNum type="arabicParenR"/>
            </a:pP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342900" indent="-342900">
              <a:buAutoNum type="arabicParenR"/>
            </a:pP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342900" indent="-342900">
              <a:buAutoNum type="arabicParenR"/>
            </a:pP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342900" indent="-342900">
              <a:buAutoNum type="arabicParenR"/>
            </a:pP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B34DD7C-47A3-45E1-9978-A30AAF54D9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600" y="3717032"/>
            <a:ext cx="5285690" cy="137171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D6C558E2-2198-4A1C-B8A5-4C9D5E8707B4}"/>
              </a:ext>
            </a:extLst>
          </p:cNvPr>
          <p:cNvSpPr/>
          <p:nvPr/>
        </p:nvSpPr>
        <p:spPr>
          <a:xfrm>
            <a:off x="4716016" y="2924953"/>
            <a:ext cx="288032" cy="28802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19D5AF1-2877-44A1-9337-4C7E48994B66}"/>
              </a:ext>
            </a:extLst>
          </p:cNvPr>
          <p:cNvSpPr/>
          <p:nvPr/>
        </p:nvSpPr>
        <p:spPr>
          <a:xfrm>
            <a:off x="2555776" y="3190094"/>
            <a:ext cx="288032" cy="28802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C149D2D-EA8F-49F1-A3CE-93F7CFB236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4973" y="3190085"/>
            <a:ext cx="310923" cy="310923"/>
          </a:xfrm>
          <a:prstGeom prst="rect">
            <a:avLst/>
          </a:prstGeom>
        </p:spPr>
      </p:pic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E952743-4776-4F7A-884E-60E7123579E0}"/>
              </a:ext>
            </a:extLst>
          </p:cNvPr>
          <p:cNvCxnSpPr/>
          <p:nvPr/>
        </p:nvCxnSpPr>
        <p:spPr>
          <a:xfrm>
            <a:off x="1476000" y="4104000"/>
            <a:ext cx="1368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93510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3954" y="1124744"/>
            <a:ext cx="7720445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วิธีคิดคำนวณภาษีขาเข้าสำหรับของนำเข้าเร่งด่วน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หากของที่นำเข้าของท่านราคาหรือมูลค่าไม่เกิน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40,000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บาท¹ และไม่เป็นของต้องห้ามต้องกำกัดจะสามารถผ่าน    พิธีการขาเข้าแบบเร่งด่วนได้ โดยจะมีวิธีการคิดค่าภาษีนำเข้าในเบื้องต้น ดังนี้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เนื่องจากฐานในการคำนวณภาษีขาเข้าต้องใช้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Term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CIF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ดังนั้นสินค้าที่นำเข้ามายังราชอาณาจักรไทยทางอากาศ ดังนั้น ฐานสำหรับการคำนวณภาษีต้องมี²</a:t>
            </a:r>
            <a:endParaRPr lang="en-US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Cost =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มูลค่าของสินค้าที่นำเข้า</a:t>
            </a:r>
          </a:p>
          <a:p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Insurance =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ค่าประกันภัยสินค้า</a:t>
            </a:r>
          </a:p>
          <a:p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Freight =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ค่าขนส่ง</a:t>
            </a:r>
          </a:p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หากบน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Invoice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ปรากฏ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Incoterm FOB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โดยมีแต่มูลค่าสินค้า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(Cost)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เพียงอย่างเดียวจึงจำเป็นต้องมีค่าประกันภัย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(Insurance)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โดยต้องใช้อัตราร้อยละ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1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จากมูลค่า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FOB²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และใช้ค่าระวางบรรทุก (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Freight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) ตามหลักฐานการชำระค่าขนส่ง หากไม่มีให้ใช้อัตราค่าระวางบรรทุกทางอากาศยานเฉลี่ยตามโซน (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Freight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) มาร่วมคำนวณเป็นราคาศุลกากร (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CIF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) เมื่อได้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CIF (1)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มาแล้วให้นำจำนวนนั้นมาคูณอัตราภาษีขาเข้า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(2)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และนำ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CIF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มารวมกับจำนวนภาษีขาเข้าเพื่อเป็นฐานในการคำนวณ</a:t>
            </a:r>
            <a:r>
              <a:rPr lang="th-TH" sz="1800" spc="2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ภาษีมูลค่าเพิ่ม และคูณด้วยอัตราภาษีมูลค่าเพิ่ม จะได้ภาษีมูลค่าเพิ่มที่ต้องชำระ </a:t>
            </a:r>
            <a:r>
              <a:rPr lang="en-US" sz="1800" spc="2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(3) </a:t>
            </a:r>
            <a:r>
              <a:rPr lang="th-TH" sz="1800" spc="2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จำนวนที่ผู้นำเข้าต้องชำระให้กับทาง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กรมศุลกากรคือค่าภาษีขาเข้าและภาษีมูลค่าเพิ่ม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2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 อ้างอิงจาก ประกาศกรมศุลกากรที่ 66/2561 เรื่อง การปฏิบัติพิธีการศุลกากร ณ เขตปลอดอากรท่าอากาศยานสุวรรณภูมิ </a:t>
            </a:r>
          </a:p>
          <a:p>
            <a:r>
              <a:rPr lang="th-TH" sz="12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² อ้างอิงจาก ประกาศกรมศุลกากรที่ 16/2561 เรื่อง การกำหนดมูลค่าของรายการค่าประกันภัย ค่าขนส่งของ ค่าขนของลง ค่าขนของขึ้น หรือค่าจัดการต่าง ๆ</a:t>
            </a:r>
            <a:endParaRPr lang="en-US" sz="1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</p:spTree>
    <p:extLst>
      <p:ext uri="{BB962C8B-B14F-4D97-AF65-F5344CB8AC3E}">
        <p14:creationId xmlns:p14="http://schemas.microsoft.com/office/powerpoint/2010/main" val="13917345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3954" y="1196752"/>
            <a:ext cx="772044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มูลค่าของสินค้าที่นำเข้า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(Cost = C)   = 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มูลค่าสินค้าใน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Inco Term FOB </a:t>
            </a: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ค่าประกันภัย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(Insurance = I)             =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ค่าประกันภัยสินค้าคือ นำ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Cost X 1% </a:t>
            </a: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ค่าขนส่ง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(Freight = F)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= 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ค่าขนส่ง หากไม่ปรากฏใน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Invoice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หรือหลักฐานการชำระค่าขนส่งให้ใช้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			Freight Zone¹ </a:t>
            </a: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ฐานในการคำนวณภาษี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(1)                =  CIF² </a:t>
            </a: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ภาษีขาเข้าที่ต้องชำระ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(2)                   =  (1) X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อัตราภาษีขาเข้า</a:t>
            </a:r>
            <a:endParaRPr lang="en-US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ภาษีมูลค่าเพิ่มที่ต้องชำระ (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3)             =  ((1) + (2)) X 7%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(อัตราภาษีมูลค่าเพิ่ม)³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ดังนั้น ภาษีอากรที่ต้องชำระ              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=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(2) + (3) </a:t>
            </a: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</a:t>
            </a:r>
          </a:p>
          <a:p>
            <a:r>
              <a:rPr lang="th-TH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7/2561 เรื่อง อัตราค่าระวางบรรทุกทางอากาศยานเฉลี่ยตาม </a:t>
            </a:r>
            <a:r>
              <a:rPr lang="en-US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Zone</a:t>
            </a:r>
            <a:endParaRPr lang="th-TH" sz="1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²อ้างอิงจาก ประกาศกรมศุลกากรที่ 16/2561 เรื่อง การกำหนดมูลค่าของรายการค่าประกันภัย ค่าขนส่งของ ค่าขนของลง ค่าขนของขึ้น หรือค่าจัดการต่าง ๆ</a:t>
            </a:r>
            <a:endParaRPr lang="en-US" sz="14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en-US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- FOB (Free on Board) </a:t>
            </a:r>
            <a:r>
              <a:rPr lang="th-TH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ผู้ขายมีภาระรับผิดชอบต้องส่งมอบของลงเรือ ณ ท่าส่งออกที่ได้ระบุไว้ ส่วนผู้ซื้อจะต้องรับภาระค่าใช้จ่ายทั้งหมดรวมทั้งความเสี่ยงต่อความเสียหายหรือสูญหายที่เกิดขึ้นเมื่อของอยู่บนเรือ</a:t>
            </a:r>
          </a:p>
          <a:p>
            <a:r>
              <a:rPr lang="en-US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- CFR</a:t>
            </a:r>
            <a:r>
              <a:rPr lang="th-TH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en-US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(Cost and Freight) </a:t>
            </a:r>
            <a:r>
              <a:rPr lang="th-TH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ผู้ขายรับภาระค่าใช้จ่าย และค่าขนส่งเพื่อการส่งของถึงปลายทางตามที่ระบุชื่อไว้ แต่ผู้ซื้อจะเป็นผู้รับภาระความเสี่ยงต่อการเสียหายหรือสูญหาย รวมทั้งค่าใช้จ่ายที่อาจเกิดขึ้นเนื่องจากเหตุใดๆ หลังจากที่ได้ขนของขึ้นพ้นกราบเรือ ณ ท่าส่งออก</a:t>
            </a:r>
          </a:p>
          <a:p>
            <a:pPr marL="171450" indent="-171450"/>
            <a:r>
              <a:rPr lang="en-US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- CIF (Cost Insurance and Freight) </a:t>
            </a:r>
            <a:r>
              <a:rPr lang="th-TH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ผู้ขายมีภาระรับผิดชอบเช่นเดียวกับ </a:t>
            </a:r>
            <a:r>
              <a:rPr lang="en-US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CFR </a:t>
            </a:r>
            <a:r>
              <a:rPr lang="th-TH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โดยต้องรับผิดชอบการทำประกันภัยในความเสี่ยงภัยต่อการเสียหาย หรือสูญหายระหว่างการขนส่งจนถึง</a:t>
            </a:r>
          </a:p>
          <a:p>
            <a:pPr marL="171450" indent="-171450"/>
            <a:r>
              <a:rPr lang="th-TH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ท่าปลายทาง ทั้งนี้ผู้ขายเป็นผู้ทำสัญญาและชำระค่าประกันภัย</a:t>
            </a:r>
          </a:p>
          <a:p>
            <a:r>
              <a:rPr lang="th-TH" sz="1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³พระราชกฤษฎีกาออกตามความในประมวลรัษฎากร ว่าด้วยการลดอัตราภาษีมูลค่าเพิ่ม (ฉบับที่ ๖๔๖) พ.ศ. ๒๕๖๐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</p:spTree>
    <p:extLst>
      <p:ext uri="{BB962C8B-B14F-4D97-AF65-F5344CB8AC3E}">
        <p14:creationId xmlns:p14="http://schemas.microsoft.com/office/powerpoint/2010/main" val="28402431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3955" y="1196752"/>
            <a:ext cx="77204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ทั้งนี้ ยังมีเงื่อนไขสำหรับของเร่งด่วนขาเข้าประเภทที่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3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สำหรับ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Shipment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ที่มีของเข้ามาหลายชนิด และมีอัตราภาษีอากรขาเข้าที่ต่างกัน ให้ใช้พิกัดที่มีอัตราอากรสูงสุดสำหรับคำนวณภาษีนำเข้ากับของทุกชนิดที่อยู่ใน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Shipment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นั้นๆ โดยมีหลักเกณฑ์ดังต่อไปนี้</a:t>
            </a:r>
          </a:p>
          <a:p>
            <a:pPr algn="thaiDist"/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“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ให้สำแดงข้อมูลแต่ละรายการในใบขนสินค้าขาเข้าเร่งด่วน ตามรายใบตราส่ง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House Air Waybill)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ในเที่ยวบินนั้น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ๆ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โดยแต่ละรายการในใบขนสินค้าขาเข้าของเร่งด่วน ให้สำแดงข้อมูลรายละเอียดของของ และประเภทพิกัด ตามชนิดของของที่มีอัตราอากรสูงสุด และสำแดงราคาเป็นราคารวมตามบัญชีราคาสินค้า 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(Invoice)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หรือเอกสารกำกับหีบห่อของของนั้น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”¹</a:t>
            </a:r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</a:t>
            </a: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8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12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¹อ้างอิงจาก ประกาศกรมศุลกากรที่ 66/2561 เรื่อง การปฏิบัติพิธีการศุลกากร ณ เขตปลอดอากรท่าอากาศยานสุวรรณภูมิ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</p:spTree>
    <p:extLst>
      <p:ext uri="{BB962C8B-B14F-4D97-AF65-F5344CB8AC3E}">
        <p14:creationId xmlns:p14="http://schemas.microsoft.com/office/powerpoint/2010/main" val="5922411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8CF96A1-E593-4A7B-8129-57E807A8234C}"/>
              </a:ext>
            </a:extLst>
          </p:cNvPr>
          <p:cNvSpPr/>
          <p:nvPr/>
        </p:nvSpPr>
        <p:spPr>
          <a:xfrm>
            <a:off x="611560" y="1124750"/>
            <a:ext cx="8001000" cy="39364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5" name="Straight Connector 4"/>
          <p:cNvCxnSpPr/>
          <p:nvPr/>
        </p:nvCxnSpPr>
        <p:spPr>
          <a:xfrm>
            <a:off x="609600" y="990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09600" y="5943600"/>
            <a:ext cx="8001000" cy="0"/>
          </a:xfrm>
          <a:prstGeom prst="line">
            <a:avLst/>
          </a:prstGeom>
          <a:ln w="381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2.bp.blogspot.com/-PRKdzqO0EEk/TZLh9fiUc_I/AAAAAAAAFJA/T2NAocQuG94/s1600/dep_Customs_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"/>
            <a:ext cx="609600" cy="88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96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สำนักงานศุลกากรตรวจสินค้าท่าอากาศยานสุวรรณภูมิ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34200" y="6031468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ส่วนบริการศุลกากร 3</a:t>
            </a:r>
          </a:p>
        </p:txBody>
      </p:sp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1136798" y="1531110"/>
            <a:ext cx="1644940" cy="537214"/>
          </a:xfrm>
          <a:prstGeom prst="rect">
            <a:avLst/>
          </a:prstGeom>
          <a:solidFill>
            <a:srgbClr val="9EFC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82" tIns="43191" rIns="86382" bIns="43191"/>
          <a:lstStyle>
            <a:lvl1pPr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Category 1 :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Document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X-ray 100%</a:t>
            </a: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1136798" y="2485834"/>
            <a:ext cx="1644940" cy="537214"/>
          </a:xfrm>
          <a:prstGeom prst="rect">
            <a:avLst/>
          </a:prstGeom>
          <a:solidFill>
            <a:srgbClr val="9EFC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82" tIns="43191" rIns="86382" bIns="43191"/>
          <a:lstStyle>
            <a:lvl1pPr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Category 2 :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De Minimize (CIF &lt; , = 1,500 B)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X-ray 100%</a:t>
            </a:r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136798" y="3373404"/>
            <a:ext cx="1644940" cy="731371"/>
          </a:xfrm>
          <a:prstGeom prst="rect">
            <a:avLst/>
          </a:prstGeom>
          <a:solidFill>
            <a:srgbClr val="9EFC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82" tIns="43191" rIns="86382" bIns="43191"/>
          <a:lstStyle>
            <a:lvl1pPr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Category 3 :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Dutiable parcel (FOB&lt;, = 40,000 B)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Inspection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6677852" y="1577825"/>
            <a:ext cx="575452" cy="433567"/>
            <a:chOff x="6718934" y="2010797"/>
            <a:chExt cx="575452" cy="433567"/>
          </a:xfrm>
        </p:grpSpPr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6776449" y="2010797"/>
              <a:ext cx="448068" cy="4335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</p:txBody>
        </p:sp>
        <p:sp>
          <p:nvSpPr>
            <p:cNvPr id="24" name="Text Box 23"/>
            <p:cNvSpPr txBox="1">
              <a:spLocks noChangeArrowheads="1"/>
            </p:cNvSpPr>
            <p:nvPr/>
          </p:nvSpPr>
          <p:spPr bwMode="auto">
            <a:xfrm>
              <a:off x="6718934" y="2061795"/>
              <a:ext cx="57545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600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Print </a:t>
              </a:r>
              <a:br>
                <a:rPr lang="en-US" sz="600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</a:br>
              <a:r>
                <a:rPr lang="en-US" sz="600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Cargo Permit</a:t>
              </a:r>
              <a:endParaRPr lang="th-TH" sz="600" dirty="0"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</p:txBody>
        </p:sp>
      </p:grp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1000100" y="1285860"/>
            <a:ext cx="1860620" cy="198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800" b="1">
                <a:solidFill>
                  <a:schemeClr val="folHlin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E-express</a:t>
            </a:r>
          </a:p>
          <a:p>
            <a:pPr algn="ctr"/>
            <a:r>
              <a:rPr lang="en-US" sz="800" b="1">
                <a:solidFill>
                  <a:schemeClr val="folHlin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Consolidated/Informal Clearance</a:t>
            </a:r>
            <a:endParaRPr lang="th-TH" sz="800" b="1">
              <a:solidFill>
                <a:schemeClr val="folHlink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7" name="Rectangle 33"/>
          <p:cNvSpPr>
            <a:spLocks noChangeArrowheads="1"/>
          </p:cNvSpPr>
          <p:nvPr/>
        </p:nvSpPr>
        <p:spPr bwMode="auto">
          <a:xfrm>
            <a:off x="1000100" y="2230365"/>
            <a:ext cx="1860620" cy="198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800" b="1">
                <a:solidFill>
                  <a:schemeClr val="folHlin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E-express</a:t>
            </a:r>
          </a:p>
          <a:p>
            <a:pPr algn="ctr"/>
            <a:r>
              <a:rPr lang="en-US" sz="800" b="1">
                <a:solidFill>
                  <a:schemeClr val="folHlin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Consolidated/Informal Clearance</a:t>
            </a:r>
            <a:endParaRPr lang="th-TH" sz="800" b="1">
              <a:solidFill>
                <a:schemeClr val="folHlink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8" name="Rectangle 34"/>
          <p:cNvSpPr>
            <a:spLocks noChangeArrowheads="1"/>
          </p:cNvSpPr>
          <p:nvPr/>
        </p:nvSpPr>
        <p:spPr bwMode="auto">
          <a:xfrm>
            <a:off x="1012251" y="3128155"/>
            <a:ext cx="1860620" cy="198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800" b="1" dirty="0">
                <a:solidFill>
                  <a:schemeClr val="folHlin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E-express</a:t>
            </a:r>
          </a:p>
          <a:p>
            <a:pPr algn="ctr"/>
            <a:r>
              <a:rPr lang="en-US" sz="800" b="1" dirty="0">
                <a:solidFill>
                  <a:schemeClr val="folHlin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Consolidated/Informal Clearance</a:t>
            </a:r>
            <a:endParaRPr lang="th-TH" sz="800" b="1" dirty="0">
              <a:solidFill>
                <a:schemeClr val="folHlink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9" name="AutoShape 36"/>
          <p:cNvSpPr>
            <a:spLocks noChangeArrowheads="1"/>
          </p:cNvSpPr>
          <p:nvPr/>
        </p:nvSpPr>
        <p:spPr bwMode="auto">
          <a:xfrm>
            <a:off x="4627170" y="2455177"/>
            <a:ext cx="689569" cy="595607"/>
          </a:xfrm>
          <a:prstGeom prst="flowChartDecision">
            <a:avLst/>
          </a:prstGeom>
          <a:solidFill>
            <a:srgbClr val="99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800" b="1">
                <a:latin typeface="TH SarabunIT๙" panose="020B0500040200020003" pitchFamily="34" charset="-34"/>
                <a:cs typeface="TH SarabunIT๙" panose="020B0500040200020003" pitchFamily="34" charset="-34"/>
              </a:rPr>
              <a:t>X-ray </a:t>
            </a:r>
          </a:p>
          <a:p>
            <a:pPr algn="ctr"/>
            <a:r>
              <a:rPr lang="en-US" sz="800" b="1">
                <a:latin typeface="TH SarabunIT๙" panose="020B0500040200020003" pitchFamily="34" charset="-34"/>
                <a:cs typeface="TH SarabunIT๙" panose="020B0500040200020003" pitchFamily="34" charset="-34"/>
              </a:rPr>
              <a:t>100%</a:t>
            </a:r>
          </a:p>
        </p:txBody>
      </p:sp>
      <p:sp>
        <p:nvSpPr>
          <p:cNvPr id="30" name="AutoShape 37"/>
          <p:cNvSpPr>
            <a:spLocks noChangeArrowheads="1"/>
          </p:cNvSpPr>
          <p:nvPr/>
        </p:nvSpPr>
        <p:spPr bwMode="auto">
          <a:xfrm>
            <a:off x="4621095" y="1503374"/>
            <a:ext cx="689569" cy="595607"/>
          </a:xfrm>
          <a:prstGeom prst="flowChartDecision">
            <a:avLst/>
          </a:prstGeom>
          <a:solidFill>
            <a:srgbClr val="99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800" b="1">
                <a:latin typeface="TH SarabunIT๙" panose="020B0500040200020003" pitchFamily="34" charset="-34"/>
                <a:cs typeface="TH SarabunIT๙" panose="020B0500040200020003" pitchFamily="34" charset="-34"/>
              </a:rPr>
              <a:t>X-ray </a:t>
            </a:r>
          </a:p>
          <a:p>
            <a:pPr algn="ctr"/>
            <a:r>
              <a:rPr lang="en-US" sz="800" b="1">
                <a:latin typeface="TH SarabunIT๙" panose="020B0500040200020003" pitchFamily="34" charset="-34"/>
                <a:cs typeface="TH SarabunIT๙" panose="020B0500040200020003" pitchFamily="34" charset="-34"/>
              </a:rPr>
              <a:t>100%</a:t>
            </a:r>
          </a:p>
        </p:txBody>
      </p:sp>
      <p:sp>
        <p:nvSpPr>
          <p:cNvPr id="31" name="AutoShape 38"/>
          <p:cNvSpPr>
            <a:spLocks noChangeArrowheads="1"/>
          </p:cNvSpPr>
          <p:nvPr/>
        </p:nvSpPr>
        <p:spPr bwMode="auto">
          <a:xfrm>
            <a:off x="4630208" y="3344209"/>
            <a:ext cx="689569" cy="595607"/>
          </a:xfrm>
          <a:prstGeom prst="flowChartDecision">
            <a:avLst/>
          </a:prstGeom>
          <a:solidFill>
            <a:srgbClr val="99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800" b="1">
                <a:latin typeface="TH SarabunIT๙" panose="020B0500040200020003" pitchFamily="34" charset="-34"/>
                <a:cs typeface="TH SarabunIT๙" panose="020B0500040200020003" pitchFamily="34" charset="-34"/>
              </a:rPr>
              <a:t>Inspect</a:t>
            </a:r>
          </a:p>
        </p:txBody>
      </p:sp>
      <p:sp>
        <p:nvSpPr>
          <p:cNvPr id="32" name="Text Box 39"/>
          <p:cNvSpPr txBox="1">
            <a:spLocks noChangeArrowheads="1"/>
          </p:cNvSpPr>
          <p:nvPr/>
        </p:nvSpPr>
        <p:spPr bwMode="auto">
          <a:xfrm>
            <a:off x="4636283" y="4110615"/>
            <a:ext cx="689569" cy="398531"/>
          </a:xfrm>
          <a:prstGeom prst="rect">
            <a:avLst/>
          </a:prstGeom>
          <a:solidFill>
            <a:srgbClr val="9EFC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82" tIns="43191" rIns="86382" bIns="43191"/>
          <a:lstStyle>
            <a:lvl1pPr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Legal and Customs Broker</a:t>
            </a:r>
          </a:p>
        </p:txBody>
      </p:sp>
      <p:sp>
        <p:nvSpPr>
          <p:cNvPr id="33" name="Text Box 40"/>
          <p:cNvSpPr txBox="1">
            <a:spLocks noChangeArrowheads="1"/>
          </p:cNvSpPr>
          <p:nvPr/>
        </p:nvSpPr>
        <p:spPr bwMode="auto">
          <a:xfrm>
            <a:off x="5754175" y="4110615"/>
            <a:ext cx="689569" cy="398531"/>
          </a:xfrm>
          <a:prstGeom prst="rect">
            <a:avLst/>
          </a:prstGeom>
          <a:solidFill>
            <a:srgbClr val="9EFC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82" tIns="43191" rIns="86382" bIns="43191"/>
          <a:lstStyle>
            <a:lvl1pPr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Contact Importer</a:t>
            </a:r>
          </a:p>
        </p:txBody>
      </p:sp>
      <p:sp>
        <p:nvSpPr>
          <p:cNvPr id="34" name="Text Box 41"/>
          <p:cNvSpPr txBox="1">
            <a:spLocks noChangeArrowheads="1"/>
          </p:cNvSpPr>
          <p:nvPr/>
        </p:nvSpPr>
        <p:spPr bwMode="auto">
          <a:xfrm>
            <a:off x="2997419" y="1599722"/>
            <a:ext cx="689569" cy="579549"/>
          </a:xfrm>
          <a:prstGeom prst="rect">
            <a:avLst/>
          </a:prstGeom>
          <a:solidFill>
            <a:srgbClr val="9EFC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82" tIns="43191" rIns="86382" bIns="43191"/>
          <a:lstStyle>
            <a:lvl1pPr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E-Express &amp; Customs System</a:t>
            </a:r>
          </a:p>
        </p:txBody>
      </p:sp>
      <p:sp>
        <p:nvSpPr>
          <p:cNvPr id="35" name="Text Box 42"/>
          <p:cNvSpPr txBox="1">
            <a:spLocks noChangeArrowheads="1"/>
          </p:cNvSpPr>
          <p:nvPr/>
        </p:nvSpPr>
        <p:spPr bwMode="auto">
          <a:xfrm>
            <a:off x="2997419" y="2550066"/>
            <a:ext cx="689569" cy="537214"/>
          </a:xfrm>
          <a:prstGeom prst="rect">
            <a:avLst/>
          </a:prstGeom>
          <a:solidFill>
            <a:srgbClr val="9EFC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82" tIns="43191" rIns="86382" bIns="43191"/>
          <a:lstStyle>
            <a:lvl1pPr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E-Express &amp; Customs System</a:t>
            </a:r>
          </a:p>
        </p:txBody>
      </p:sp>
      <p:sp>
        <p:nvSpPr>
          <p:cNvPr id="36" name="Text Box 43"/>
          <p:cNvSpPr txBox="1">
            <a:spLocks noChangeArrowheads="1"/>
          </p:cNvSpPr>
          <p:nvPr/>
        </p:nvSpPr>
        <p:spPr bwMode="auto">
          <a:xfrm>
            <a:off x="2997419" y="3443476"/>
            <a:ext cx="689569" cy="557028"/>
          </a:xfrm>
          <a:prstGeom prst="rect">
            <a:avLst/>
          </a:prstGeom>
          <a:solidFill>
            <a:srgbClr val="9EFC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82" tIns="43191" rIns="86382" bIns="43191"/>
          <a:lstStyle>
            <a:lvl1pPr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E-Express &amp; Customs System</a:t>
            </a:r>
          </a:p>
        </p:txBody>
      </p:sp>
      <p:sp>
        <p:nvSpPr>
          <p:cNvPr id="38" name="Rectangle 45"/>
          <p:cNvSpPr>
            <a:spLocks noChangeArrowheads="1"/>
          </p:cNvSpPr>
          <p:nvPr/>
        </p:nvSpPr>
        <p:spPr bwMode="auto">
          <a:xfrm>
            <a:off x="6744480" y="2532548"/>
            <a:ext cx="448068" cy="43356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0" name="Text Box 47"/>
          <p:cNvSpPr txBox="1">
            <a:spLocks noChangeArrowheads="1"/>
          </p:cNvSpPr>
          <p:nvPr/>
        </p:nvSpPr>
        <p:spPr bwMode="auto">
          <a:xfrm>
            <a:off x="6720806" y="2572292"/>
            <a:ext cx="52312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6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Print Cargo Permit</a:t>
            </a:r>
            <a:endParaRPr lang="th-TH" sz="6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pSp>
        <p:nvGrpSpPr>
          <p:cNvPr id="41" name="Group 48"/>
          <p:cNvGrpSpPr>
            <a:grpSpLocks/>
          </p:cNvGrpSpPr>
          <p:nvPr/>
        </p:nvGrpSpPr>
        <p:grpSpPr bwMode="auto">
          <a:xfrm>
            <a:off x="6685245" y="3417203"/>
            <a:ext cx="568059" cy="433568"/>
            <a:chOff x="4563" y="987"/>
            <a:chExt cx="374" cy="297"/>
          </a:xfrm>
        </p:grpSpPr>
        <p:sp>
          <p:nvSpPr>
            <p:cNvPr id="42" name="Rectangle 49"/>
            <p:cNvSpPr>
              <a:spLocks noChangeArrowheads="1"/>
            </p:cNvSpPr>
            <p:nvPr/>
          </p:nvSpPr>
          <p:spPr bwMode="auto">
            <a:xfrm>
              <a:off x="4608" y="987"/>
              <a:ext cx="295" cy="2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</p:txBody>
        </p:sp>
        <p:sp>
          <p:nvSpPr>
            <p:cNvPr id="44" name="Text Box 51"/>
            <p:cNvSpPr txBox="1">
              <a:spLocks noChangeArrowheads="1"/>
            </p:cNvSpPr>
            <p:nvPr/>
          </p:nvSpPr>
          <p:spPr bwMode="auto">
            <a:xfrm>
              <a:off x="4563" y="1002"/>
              <a:ext cx="374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600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Print Cargo Permit</a:t>
              </a:r>
              <a:endParaRPr lang="th-TH" sz="600" dirty="0"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</p:txBody>
        </p:sp>
      </p:grpSp>
      <p:sp>
        <p:nvSpPr>
          <p:cNvPr id="45" name="Rectangle 56"/>
          <p:cNvSpPr>
            <a:spLocks noChangeArrowheads="1"/>
          </p:cNvSpPr>
          <p:nvPr/>
        </p:nvSpPr>
        <p:spPr bwMode="auto">
          <a:xfrm>
            <a:off x="7420379" y="1711980"/>
            <a:ext cx="551351" cy="132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Delivery</a:t>
            </a:r>
            <a:endParaRPr lang="th-TH" sz="8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7432671" y="2697993"/>
            <a:ext cx="551351" cy="132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Delivery</a:t>
            </a:r>
            <a:endParaRPr lang="th-TH" sz="8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cxnSp>
        <p:nvCxnSpPr>
          <p:cNvPr id="54" name="AutoShape 79"/>
          <p:cNvCxnSpPr>
            <a:cxnSpLocks noChangeShapeType="1"/>
            <a:endCxn id="34" idx="1"/>
          </p:cNvCxnSpPr>
          <p:nvPr/>
        </p:nvCxnSpPr>
        <p:spPr bwMode="auto">
          <a:xfrm>
            <a:off x="2781739" y="1889497"/>
            <a:ext cx="215680" cy="0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" name="AutoShape 80"/>
          <p:cNvCxnSpPr>
            <a:cxnSpLocks noChangeShapeType="1"/>
            <a:endCxn id="30" idx="1"/>
          </p:cNvCxnSpPr>
          <p:nvPr/>
        </p:nvCxnSpPr>
        <p:spPr bwMode="auto">
          <a:xfrm>
            <a:off x="3686987" y="1792418"/>
            <a:ext cx="934108" cy="8760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" name="AutoShape 82"/>
          <p:cNvCxnSpPr>
            <a:cxnSpLocks noChangeShapeType="1"/>
          </p:cNvCxnSpPr>
          <p:nvPr/>
        </p:nvCxnSpPr>
        <p:spPr bwMode="auto">
          <a:xfrm flipV="1">
            <a:off x="7183435" y="1793878"/>
            <a:ext cx="305294" cy="1460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8" name="AutoShape 83"/>
          <p:cNvCxnSpPr>
            <a:cxnSpLocks noChangeShapeType="1"/>
            <a:stCxn id="30" idx="2"/>
            <a:endCxn id="29" idx="0"/>
          </p:cNvCxnSpPr>
          <p:nvPr/>
        </p:nvCxnSpPr>
        <p:spPr bwMode="auto">
          <a:xfrm>
            <a:off x="4965879" y="2098981"/>
            <a:ext cx="6075" cy="356196"/>
          </a:xfrm>
          <a:prstGeom prst="straightConnector1">
            <a:avLst/>
          </a:prstGeom>
          <a:noFill/>
          <a:ln w="25400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" name="AutoShape 84"/>
          <p:cNvCxnSpPr>
            <a:cxnSpLocks noChangeShapeType="1"/>
          </p:cNvCxnSpPr>
          <p:nvPr/>
        </p:nvCxnSpPr>
        <p:spPr bwMode="auto">
          <a:xfrm>
            <a:off x="2781739" y="2767428"/>
            <a:ext cx="215680" cy="0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0" name="AutoShape 85"/>
          <p:cNvCxnSpPr>
            <a:cxnSpLocks noChangeShapeType="1"/>
            <a:endCxn id="29" idx="1"/>
          </p:cNvCxnSpPr>
          <p:nvPr/>
        </p:nvCxnSpPr>
        <p:spPr bwMode="auto">
          <a:xfrm flipV="1">
            <a:off x="3686988" y="2752981"/>
            <a:ext cx="940182" cy="1460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2" name="AutoShape 87"/>
          <p:cNvCxnSpPr>
            <a:cxnSpLocks noChangeShapeType="1"/>
            <a:stCxn id="38" idx="3"/>
          </p:cNvCxnSpPr>
          <p:nvPr/>
        </p:nvCxnSpPr>
        <p:spPr bwMode="auto">
          <a:xfrm flipV="1">
            <a:off x="7192548" y="2748601"/>
            <a:ext cx="282511" cy="1460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" name="AutoShape 90"/>
          <p:cNvCxnSpPr>
            <a:cxnSpLocks noChangeShapeType="1"/>
            <a:stCxn id="29" idx="2"/>
            <a:endCxn id="31" idx="0"/>
          </p:cNvCxnSpPr>
          <p:nvPr/>
        </p:nvCxnSpPr>
        <p:spPr bwMode="auto">
          <a:xfrm>
            <a:off x="4971955" y="3050784"/>
            <a:ext cx="3038" cy="293424"/>
          </a:xfrm>
          <a:prstGeom prst="straightConnector1">
            <a:avLst/>
          </a:prstGeom>
          <a:noFill/>
          <a:ln w="25400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6" name="Text Box 91"/>
          <p:cNvSpPr txBox="1">
            <a:spLocks noChangeArrowheads="1"/>
          </p:cNvSpPr>
          <p:nvPr/>
        </p:nvSpPr>
        <p:spPr bwMode="auto">
          <a:xfrm>
            <a:off x="4962841" y="3087280"/>
            <a:ext cx="263214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en-US" sz="7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No</a:t>
            </a:r>
          </a:p>
        </p:txBody>
      </p:sp>
      <p:sp>
        <p:nvSpPr>
          <p:cNvPr id="67" name="Text Box 92"/>
          <p:cNvSpPr txBox="1">
            <a:spLocks noChangeArrowheads="1"/>
          </p:cNvSpPr>
          <p:nvPr/>
        </p:nvSpPr>
        <p:spPr bwMode="auto">
          <a:xfrm>
            <a:off x="4933983" y="2179271"/>
            <a:ext cx="263214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en-US" sz="7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No</a:t>
            </a:r>
          </a:p>
        </p:txBody>
      </p:sp>
      <p:cxnSp>
        <p:nvCxnSpPr>
          <p:cNvPr id="68" name="AutoShape 93"/>
          <p:cNvCxnSpPr>
            <a:cxnSpLocks noChangeShapeType="1"/>
            <a:stCxn id="31" idx="2"/>
            <a:endCxn id="32" idx="0"/>
          </p:cNvCxnSpPr>
          <p:nvPr/>
        </p:nvCxnSpPr>
        <p:spPr bwMode="auto">
          <a:xfrm>
            <a:off x="4974992" y="3939816"/>
            <a:ext cx="6075" cy="170799"/>
          </a:xfrm>
          <a:prstGeom prst="straightConnector1">
            <a:avLst/>
          </a:prstGeom>
          <a:noFill/>
          <a:ln w="25400">
            <a:solidFill>
              <a:srgbClr val="FF0000"/>
            </a:solidFill>
            <a:prstDash val="solid"/>
            <a:round/>
            <a:headEnd/>
            <a:tailEnd type="triangl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9" name="AutoShape 94"/>
          <p:cNvCxnSpPr>
            <a:cxnSpLocks noChangeShapeType="1"/>
            <a:stCxn id="32" idx="3"/>
            <a:endCxn id="33" idx="1"/>
          </p:cNvCxnSpPr>
          <p:nvPr/>
        </p:nvCxnSpPr>
        <p:spPr bwMode="auto">
          <a:xfrm>
            <a:off x="5325852" y="4310610"/>
            <a:ext cx="428322" cy="0"/>
          </a:xfrm>
          <a:prstGeom prst="straightConnector1">
            <a:avLst/>
          </a:prstGeom>
          <a:noFill/>
          <a:ln w="25400">
            <a:solidFill>
              <a:srgbClr val="FF0000"/>
            </a:solidFill>
            <a:prstDash val="solid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" name="AutoShape 95"/>
          <p:cNvCxnSpPr>
            <a:cxnSpLocks noChangeShapeType="1"/>
            <a:stCxn id="33" idx="0"/>
            <a:endCxn id="37" idx="2"/>
          </p:cNvCxnSpPr>
          <p:nvPr/>
        </p:nvCxnSpPr>
        <p:spPr bwMode="auto">
          <a:xfrm rot="16200000" flipV="1">
            <a:off x="5922343" y="3933997"/>
            <a:ext cx="344425" cy="8811"/>
          </a:xfrm>
          <a:prstGeom prst="straightConnector1">
            <a:avLst/>
          </a:prstGeom>
          <a:noFill/>
          <a:ln w="25400">
            <a:solidFill>
              <a:srgbClr val="FF0000"/>
            </a:solidFill>
            <a:prstDash val="solid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3" name="AutoShape 98"/>
          <p:cNvCxnSpPr>
            <a:cxnSpLocks noChangeShapeType="1"/>
          </p:cNvCxnSpPr>
          <p:nvPr/>
        </p:nvCxnSpPr>
        <p:spPr bwMode="auto">
          <a:xfrm>
            <a:off x="7201661" y="3634713"/>
            <a:ext cx="273397" cy="1460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4" name="Text Box 114"/>
          <p:cNvSpPr txBox="1">
            <a:spLocks noChangeArrowheads="1"/>
          </p:cNvSpPr>
          <p:nvPr/>
        </p:nvSpPr>
        <p:spPr bwMode="auto">
          <a:xfrm>
            <a:off x="3813054" y="3439097"/>
            <a:ext cx="689569" cy="586118"/>
          </a:xfrm>
          <a:prstGeom prst="rect">
            <a:avLst/>
          </a:prstGeom>
          <a:solidFill>
            <a:srgbClr val="9EFC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382" tIns="43191" rIns="86382" bIns="43191"/>
          <a:lstStyle>
            <a:lvl1pPr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defTabSz="863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defTabSz="863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800" b="1">
                <a:latin typeface="TH SarabunIT๙" panose="020B0500040200020003" pitchFamily="34" charset="-34"/>
                <a:cs typeface="TH SarabunIT๙" panose="020B0500040200020003" pitchFamily="34" charset="-34"/>
              </a:rPr>
              <a:t>Customs Duty &amp; Tax Payment</a:t>
            </a:r>
          </a:p>
        </p:txBody>
      </p:sp>
      <p:sp>
        <p:nvSpPr>
          <p:cNvPr id="78" name="Text Box 118"/>
          <p:cNvSpPr txBox="1">
            <a:spLocks noChangeArrowheads="1"/>
          </p:cNvSpPr>
          <p:nvPr/>
        </p:nvSpPr>
        <p:spPr bwMode="auto">
          <a:xfrm>
            <a:off x="5218224" y="3922298"/>
            <a:ext cx="263214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en-US" sz="700" b="1">
                <a:latin typeface="TH SarabunIT๙" panose="020B0500040200020003" pitchFamily="34" charset="-34"/>
                <a:cs typeface="TH SarabunIT๙" panose="020B0500040200020003" pitchFamily="34" charset="-34"/>
              </a:rPr>
              <a:t>No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1981200" y="568160"/>
            <a:ext cx="66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ขั้นตอนการผ่านพิธีการศุลกากรของเร่งด่วนขาเข้า ณ เขตปลอดอากร ท่าอากาศยานสุวรรณภูมิ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887976" y="1567268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Red</a:t>
            </a:r>
            <a:endParaRPr lang="th-TH" sz="1000" b="1" dirty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3887976" y="2567400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Red</a:t>
            </a:r>
            <a:endParaRPr lang="th-TH" sz="1000" b="1" dirty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296994" y="3443476"/>
            <a:ext cx="1489584" cy="322714"/>
            <a:chOff x="5296994" y="3443476"/>
            <a:chExt cx="1489584" cy="322714"/>
          </a:xfrm>
        </p:grpSpPr>
        <p:sp>
          <p:nvSpPr>
            <p:cNvPr id="37" name="Text Box 44"/>
            <p:cNvSpPr txBox="1">
              <a:spLocks noChangeArrowheads="1"/>
            </p:cNvSpPr>
            <p:nvPr/>
          </p:nvSpPr>
          <p:spPr bwMode="auto">
            <a:xfrm>
              <a:off x="5745364" y="3567532"/>
              <a:ext cx="689569" cy="198658"/>
            </a:xfrm>
            <a:prstGeom prst="rect">
              <a:avLst/>
            </a:prstGeom>
            <a:solidFill>
              <a:srgbClr val="9EFC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6382" tIns="43191" rIns="86382" bIns="43191"/>
            <a:lstStyle>
              <a:lvl1pPr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800" b="1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Release</a:t>
              </a:r>
            </a:p>
          </p:txBody>
        </p:sp>
        <p:cxnSp>
          <p:nvCxnSpPr>
            <p:cNvPr id="71" name="AutoShape 96"/>
            <p:cNvCxnSpPr>
              <a:cxnSpLocks noChangeShapeType="1"/>
              <a:stCxn id="31" idx="3"/>
            </p:cNvCxnSpPr>
            <p:nvPr/>
          </p:nvCxnSpPr>
          <p:spPr bwMode="auto">
            <a:xfrm flipV="1">
              <a:off x="5319777" y="3638970"/>
              <a:ext cx="425587" cy="3043"/>
            </a:xfrm>
            <a:prstGeom prst="straightConnector1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7" name="Text Box 117"/>
            <p:cNvSpPr txBox="1">
              <a:spLocks noChangeArrowheads="1"/>
            </p:cNvSpPr>
            <p:nvPr/>
          </p:nvSpPr>
          <p:spPr bwMode="auto">
            <a:xfrm>
              <a:off x="5296994" y="3443476"/>
              <a:ext cx="282450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eaLnBrk="1" hangingPunct="1"/>
              <a:r>
                <a:rPr lang="en-US" sz="700" b="1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Yes</a:t>
              </a:r>
            </a:p>
          </p:txBody>
        </p:sp>
        <p:cxnSp>
          <p:nvCxnSpPr>
            <p:cNvPr id="100" name="AutoShape 96"/>
            <p:cNvCxnSpPr>
              <a:cxnSpLocks noChangeShapeType="1"/>
            </p:cNvCxnSpPr>
            <p:nvPr/>
          </p:nvCxnSpPr>
          <p:spPr bwMode="auto">
            <a:xfrm>
              <a:off x="6429388" y="3643314"/>
              <a:ext cx="357190" cy="1588"/>
            </a:xfrm>
            <a:prstGeom prst="straightConnector1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03" name="TextBox 102"/>
          <p:cNvSpPr txBox="1"/>
          <p:nvPr/>
        </p:nvSpPr>
        <p:spPr>
          <a:xfrm>
            <a:off x="4431404" y="3424656"/>
            <a:ext cx="428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Red</a:t>
            </a:r>
            <a:endParaRPr lang="th-TH" sz="1000" b="1" dirty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cxnSp>
        <p:nvCxnSpPr>
          <p:cNvPr id="104" name="AutoShape 85"/>
          <p:cNvCxnSpPr>
            <a:cxnSpLocks noChangeShapeType="1"/>
          </p:cNvCxnSpPr>
          <p:nvPr/>
        </p:nvCxnSpPr>
        <p:spPr bwMode="auto">
          <a:xfrm flipV="1">
            <a:off x="4143372" y="4781334"/>
            <a:ext cx="2838998" cy="6448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7" name="AutoShape 85"/>
          <p:cNvCxnSpPr>
            <a:cxnSpLocks noChangeShapeType="1"/>
          </p:cNvCxnSpPr>
          <p:nvPr/>
        </p:nvCxnSpPr>
        <p:spPr bwMode="auto">
          <a:xfrm rot="5400000">
            <a:off x="3751257" y="4392619"/>
            <a:ext cx="785818" cy="1588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" name="AutoShape 98"/>
          <p:cNvCxnSpPr>
            <a:cxnSpLocks noChangeShapeType="1"/>
            <a:endCxn id="42" idx="2"/>
          </p:cNvCxnSpPr>
          <p:nvPr/>
        </p:nvCxnSpPr>
        <p:spPr bwMode="auto">
          <a:xfrm flipH="1" flipV="1">
            <a:off x="6977628" y="3850771"/>
            <a:ext cx="4742" cy="930563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7" name="TextBox 126"/>
          <p:cNvSpPr txBox="1"/>
          <p:nvPr/>
        </p:nvSpPr>
        <p:spPr>
          <a:xfrm>
            <a:off x="4714876" y="4572008"/>
            <a:ext cx="5715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0066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Green</a:t>
            </a:r>
            <a:endParaRPr lang="th-TH" sz="1000" b="1" dirty="0">
              <a:solidFill>
                <a:srgbClr val="0066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36795" y="5114302"/>
            <a:ext cx="7521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หากท่านมีข้อสงสัยประการใดกรุณาติดต่อ</a:t>
            </a:r>
            <a:r>
              <a:rPr lang="en-US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0-2134-3798, 0-2134-3676 </a:t>
            </a:r>
            <a:r>
              <a:rPr lang="th-TH" sz="18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ภายในเวลาราชการ</a:t>
            </a:r>
          </a:p>
        </p:txBody>
      </p:sp>
      <p:cxnSp>
        <p:nvCxnSpPr>
          <p:cNvPr id="95" name="AutoShape 84"/>
          <p:cNvCxnSpPr>
            <a:cxnSpLocks noChangeShapeType="1"/>
          </p:cNvCxnSpPr>
          <p:nvPr/>
        </p:nvCxnSpPr>
        <p:spPr bwMode="auto">
          <a:xfrm>
            <a:off x="2781739" y="3641007"/>
            <a:ext cx="215680" cy="0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6" name="AutoShape 84"/>
          <p:cNvCxnSpPr>
            <a:cxnSpLocks noChangeShapeType="1"/>
          </p:cNvCxnSpPr>
          <p:nvPr/>
        </p:nvCxnSpPr>
        <p:spPr bwMode="auto">
          <a:xfrm flipV="1">
            <a:off x="3672296" y="3633434"/>
            <a:ext cx="140758" cy="11072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05" name="Group 104"/>
          <p:cNvGrpSpPr/>
          <p:nvPr/>
        </p:nvGrpSpPr>
        <p:grpSpPr>
          <a:xfrm>
            <a:off x="5287098" y="2567400"/>
            <a:ext cx="1489584" cy="322714"/>
            <a:chOff x="5296994" y="3443476"/>
            <a:chExt cx="1489584" cy="322714"/>
          </a:xfrm>
        </p:grpSpPr>
        <p:sp>
          <p:nvSpPr>
            <p:cNvPr id="106" name="Text Box 44"/>
            <p:cNvSpPr txBox="1">
              <a:spLocks noChangeArrowheads="1"/>
            </p:cNvSpPr>
            <p:nvPr/>
          </p:nvSpPr>
          <p:spPr bwMode="auto">
            <a:xfrm>
              <a:off x="5745364" y="3567532"/>
              <a:ext cx="689569" cy="198658"/>
            </a:xfrm>
            <a:prstGeom prst="rect">
              <a:avLst/>
            </a:prstGeom>
            <a:solidFill>
              <a:srgbClr val="9EFC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6382" tIns="43191" rIns="86382" bIns="43191"/>
            <a:lstStyle>
              <a:lvl1pPr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800" b="1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Release</a:t>
              </a:r>
            </a:p>
          </p:txBody>
        </p:sp>
        <p:cxnSp>
          <p:nvCxnSpPr>
            <p:cNvPr id="108" name="AutoShape 96"/>
            <p:cNvCxnSpPr>
              <a:cxnSpLocks noChangeShapeType="1"/>
            </p:cNvCxnSpPr>
            <p:nvPr/>
          </p:nvCxnSpPr>
          <p:spPr bwMode="auto">
            <a:xfrm flipV="1">
              <a:off x="5319777" y="3638970"/>
              <a:ext cx="425587" cy="3043"/>
            </a:xfrm>
            <a:prstGeom prst="straightConnector1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9" name="Text Box 117"/>
            <p:cNvSpPr txBox="1">
              <a:spLocks noChangeArrowheads="1"/>
            </p:cNvSpPr>
            <p:nvPr/>
          </p:nvSpPr>
          <p:spPr bwMode="auto">
            <a:xfrm>
              <a:off x="5296994" y="3443476"/>
              <a:ext cx="282450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eaLnBrk="1" hangingPunct="1"/>
              <a:r>
                <a:rPr lang="en-US" sz="700" b="1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Yes</a:t>
              </a:r>
            </a:p>
          </p:txBody>
        </p:sp>
        <p:cxnSp>
          <p:nvCxnSpPr>
            <p:cNvPr id="110" name="AutoShape 96"/>
            <p:cNvCxnSpPr>
              <a:cxnSpLocks noChangeShapeType="1"/>
            </p:cNvCxnSpPr>
            <p:nvPr/>
          </p:nvCxnSpPr>
          <p:spPr bwMode="auto">
            <a:xfrm>
              <a:off x="6429388" y="3643314"/>
              <a:ext cx="357190" cy="1588"/>
            </a:xfrm>
            <a:prstGeom prst="straightConnector1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11" name="Group 110"/>
          <p:cNvGrpSpPr/>
          <p:nvPr/>
        </p:nvGrpSpPr>
        <p:grpSpPr>
          <a:xfrm>
            <a:off x="5255075" y="1600662"/>
            <a:ext cx="1489584" cy="322714"/>
            <a:chOff x="5296994" y="3443476"/>
            <a:chExt cx="1489584" cy="322714"/>
          </a:xfrm>
        </p:grpSpPr>
        <p:sp>
          <p:nvSpPr>
            <p:cNvPr id="112" name="Text Box 44"/>
            <p:cNvSpPr txBox="1">
              <a:spLocks noChangeArrowheads="1"/>
            </p:cNvSpPr>
            <p:nvPr/>
          </p:nvSpPr>
          <p:spPr bwMode="auto">
            <a:xfrm>
              <a:off x="5745364" y="3567532"/>
              <a:ext cx="689569" cy="198658"/>
            </a:xfrm>
            <a:prstGeom prst="rect">
              <a:avLst/>
            </a:prstGeom>
            <a:solidFill>
              <a:srgbClr val="9EFC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6382" tIns="43191" rIns="86382" bIns="43191"/>
            <a:lstStyle>
              <a:lvl1pPr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defTabSz="863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defTabSz="863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800" b="1" dirty="0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Release</a:t>
              </a:r>
            </a:p>
          </p:txBody>
        </p:sp>
        <p:cxnSp>
          <p:nvCxnSpPr>
            <p:cNvPr id="113" name="AutoShape 96"/>
            <p:cNvCxnSpPr>
              <a:cxnSpLocks noChangeShapeType="1"/>
            </p:cNvCxnSpPr>
            <p:nvPr/>
          </p:nvCxnSpPr>
          <p:spPr bwMode="auto">
            <a:xfrm flipV="1">
              <a:off x="5319777" y="3638970"/>
              <a:ext cx="425587" cy="3043"/>
            </a:xfrm>
            <a:prstGeom prst="straightConnector1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5" name="Text Box 117"/>
            <p:cNvSpPr txBox="1">
              <a:spLocks noChangeArrowheads="1"/>
            </p:cNvSpPr>
            <p:nvPr/>
          </p:nvSpPr>
          <p:spPr bwMode="auto">
            <a:xfrm>
              <a:off x="5296994" y="3443476"/>
              <a:ext cx="282450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cs typeface="Angsana New" pitchFamily="18" charset="-34"/>
                </a:defRPr>
              </a:lvl9pPr>
            </a:lstStyle>
            <a:p>
              <a:pPr eaLnBrk="1" hangingPunct="1"/>
              <a:r>
                <a:rPr lang="en-US" sz="700" b="1">
                  <a:latin typeface="TH SarabunIT๙" panose="020B0500040200020003" pitchFamily="34" charset="-34"/>
                  <a:cs typeface="TH SarabunIT๙" panose="020B0500040200020003" pitchFamily="34" charset="-34"/>
                </a:rPr>
                <a:t>Yes</a:t>
              </a:r>
            </a:p>
          </p:txBody>
        </p:sp>
        <p:cxnSp>
          <p:nvCxnSpPr>
            <p:cNvPr id="126" name="AutoShape 96"/>
            <p:cNvCxnSpPr>
              <a:cxnSpLocks noChangeShapeType="1"/>
            </p:cNvCxnSpPr>
            <p:nvPr/>
          </p:nvCxnSpPr>
          <p:spPr bwMode="auto">
            <a:xfrm>
              <a:off x="6429388" y="3643314"/>
              <a:ext cx="357190" cy="1588"/>
            </a:xfrm>
            <a:prstGeom prst="straightConnector1">
              <a:avLst/>
            </a:prstGeom>
            <a:noFill/>
            <a:ln w="25400">
              <a:solidFill>
                <a:srgbClr val="008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28" name="AutoShape 84"/>
          <p:cNvCxnSpPr>
            <a:cxnSpLocks noChangeShapeType="1"/>
          </p:cNvCxnSpPr>
          <p:nvPr/>
        </p:nvCxnSpPr>
        <p:spPr bwMode="auto">
          <a:xfrm flipV="1">
            <a:off x="4489450" y="3612696"/>
            <a:ext cx="140758" cy="11072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" name="Rectangle 56">
            <a:extLst>
              <a:ext uri="{FF2B5EF4-FFF2-40B4-BE49-F238E27FC236}">
                <a16:creationId xmlns:a16="http://schemas.microsoft.com/office/drawing/2014/main" id="{5D551CFF-8852-40B6-92A9-2346692618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5851" y="3567532"/>
            <a:ext cx="551351" cy="132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Delivery</a:t>
            </a:r>
            <a:endParaRPr lang="th-TH" sz="8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82855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1542</TotalTime>
  <Words>2961</Words>
  <Application>Microsoft Office PowerPoint</Application>
  <PresentationFormat>On-screen Show (4:3)</PresentationFormat>
  <Paragraphs>754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Angsana New</vt:lpstr>
      <vt:lpstr>AngsanaUPC</vt:lpstr>
      <vt:lpstr>Arial</vt:lpstr>
      <vt:lpstr>Calibri</vt:lpstr>
      <vt:lpstr>Cordia New</vt:lpstr>
      <vt:lpstr>TH SarabunIT๙</vt:lpstr>
      <vt:lpstr>TH SarabunPSK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DHL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Kongphop Hopratoom (DHL TH)</dc:creator>
  <cp:lastModifiedBy>Nutthawut Warakulwit</cp:lastModifiedBy>
  <cp:revision>116</cp:revision>
  <cp:lastPrinted>2015-01-26T08:49:15Z</cp:lastPrinted>
  <dcterms:created xsi:type="dcterms:W3CDTF">2014-11-18T06:14:23Z</dcterms:created>
  <dcterms:modified xsi:type="dcterms:W3CDTF">2018-06-27T12:28:05Z</dcterms:modified>
</cp:coreProperties>
</file>